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" name="Shape 12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-932781" y="-12700"/>
            <a:ext cx="16551777" cy="1103451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B00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0000"/>
                </a:solidFill>
              </a:defRPr>
            </a:lvl1pPr>
            <a:lvl2pPr>
              <a:defRPr sz="3600">
                <a:solidFill>
                  <a:srgbClr val="000000"/>
                </a:solidFill>
              </a:defRPr>
            </a:lvl2pPr>
            <a:lvl3pPr>
              <a:defRPr sz="3600">
                <a:solidFill>
                  <a:srgbClr val="000000"/>
                </a:solidFill>
              </a:defRPr>
            </a:lvl3pPr>
            <a:lvl4pPr>
              <a:defRPr sz="3600">
                <a:solidFill>
                  <a:srgbClr val="000000"/>
                </a:solidFill>
              </a:defRPr>
            </a:lvl4pPr>
            <a:lvl5pPr>
              <a:defRPr sz="36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-647700" y="495300"/>
            <a:ext cx="12369801" cy="61425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2457644" y="-138499"/>
            <a:ext cx="13504629" cy="90030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21"/>
          </p:nvPr>
        </p:nvSpPr>
        <p:spPr>
          <a:xfrm>
            <a:off x="4473575" y="2032000"/>
            <a:ext cx="10287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6426200" y="4965700"/>
            <a:ext cx="5886450" cy="3924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6737350" y="639233"/>
            <a:ext cx="5880100" cy="3920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23"/>
          </p:nvPr>
        </p:nvSpPr>
        <p:spPr>
          <a:xfrm>
            <a:off x="-3400425" y="-127000"/>
            <a:ext cx="13525500" cy="9017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Bearsden and Milngavie…"/>
          <p:cNvSpPr txBox="1"/>
          <p:nvPr>
            <p:ph type="title"/>
          </p:nvPr>
        </p:nvSpPr>
        <p:spPr>
          <a:xfrm>
            <a:off x="952500" y="2095500"/>
            <a:ext cx="11099800" cy="2159000"/>
          </a:xfrm>
          <a:prstGeom prst="rect">
            <a:avLst/>
          </a:prstGeom>
        </p:spPr>
        <p:txBody>
          <a:bodyPr/>
          <a:lstStyle/>
          <a:p>
            <a:pPr>
              <a:defRPr sz="6600">
                <a:solidFill>
                  <a:srgbClr val="4B47FF"/>
                </a:solidFill>
              </a:defRPr>
            </a:pPr>
            <a:r>
              <a:t>Bearsden and Milngavie</a:t>
            </a:r>
          </a:p>
          <a:p>
            <a:pPr>
              <a:defRPr sz="6600">
                <a:solidFill>
                  <a:srgbClr val="4B47FF"/>
                </a:solidFill>
              </a:defRPr>
            </a:pPr>
            <a:r>
              <a:t>Ramblers and Hillwalkers</a:t>
            </a:r>
          </a:p>
        </p:txBody>
      </p:sp>
      <p:sp>
        <p:nvSpPr>
          <p:cNvPr id="129" name="A thematic collection of group’s activities as seen through the lens of…"/>
          <p:cNvSpPr txBox="1"/>
          <p:nvPr/>
        </p:nvSpPr>
        <p:spPr>
          <a:xfrm>
            <a:off x="1602790" y="4994272"/>
            <a:ext cx="9570620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 thematic collection of group’s activities as seen through the lens of </a:t>
            </a:r>
          </a:p>
          <a:p>
            <a:pPr>
              <a:defRPr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Peter Bartos’ camera from 2006 to 2021</a:t>
            </a:r>
          </a:p>
        </p:txBody>
      </p:sp>
      <p:sp>
        <p:nvSpPr>
          <p:cNvPr id="130" name="Part 6"/>
          <p:cNvSpPr txBox="1"/>
          <p:nvPr/>
        </p:nvSpPr>
        <p:spPr>
          <a:xfrm>
            <a:off x="5501468" y="7715250"/>
            <a:ext cx="1773264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Part 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9072031.jpg" descr="P90720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133" y="1349478"/>
            <a:ext cx="12390534" cy="70546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Double-click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37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54" name="P3170380.jpg" descr="P317038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020" y="200265"/>
            <a:ext cx="12470760" cy="93530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eet ice …"/>
          <p:cNvSpPr txBox="1"/>
          <p:nvPr>
            <p:ph type="body" sz="quarter" idx="1"/>
          </p:nvPr>
        </p:nvSpPr>
        <p:spPr>
          <a:xfrm>
            <a:off x="1270000" y="8881794"/>
            <a:ext cx="10464800" cy="701497"/>
          </a:xfrm>
          <a:prstGeom prst="rect">
            <a:avLst/>
          </a:prstGeom>
        </p:spPr>
        <p:txBody>
          <a:bodyPr/>
          <a:lstStyle>
            <a:lvl1pPr>
              <a:defRPr b="1" sz="3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sheet ice …</a:t>
            </a:r>
          </a:p>
        </p:txBody>
      </p:sp>
      <p:pic>
        <p:nvPicPr>
          <p:cNvPr id="157" name="P7270443 copy.jpg" descr="P7270443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ortraitists ?"/>
          <p:cNvSpPr txBox="1"/>
          <p:nvPr>
            <p:ph type="subTitle" sz="quarter" idx="1"/>
          </p:nvPr>
        </p:nvSpPr>
        <p:spPr>
          <a:xfrm>
            <a:off x="1416730" y="4311650"/>
            <a:ext cx="10464801" cy="1130300"/>
          </a:xfrm>
          <a:prstGeom prst="rect">
            <a:avLst/>
          </a:prstGeom>
        </p:spPr>
        <p:txBody>
          <a:bodyPr/>
          <a:lstStyle>
            <a:lvl1pPr defTabSz="490727">
              <a:defRPr b="1" sz="6719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Portraitists 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Double-click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37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62" name="P3170345.jpg" descr="P317034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5109" y="136409"/>
            <a:ext cx="13004801" cy="88519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no path…  we are ’off piste’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3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no path…  we are ’off piste’</a:t>
            </a:r>
          </a:p>
        </p:txBody>
      </p:sp>
      <p:pic>
        <p:nvPicPr>
          <p:cNvPr id="165" name="IMG_2111.jpg" descr="IMG_21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9936" y="247452"/>
            <a:ext cx="12344928" cy="92586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G_3628.jpg" descr="IMG_36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5791" y="454343"/>
            <a:ext cx="11793218" cy="88449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Detailists ?"/>
          <p:cNvSpPr txBox="1"/>
          <p:nvPr>
            <p:ph type="subTitle" sz="quarter" idx="1"/>
          </p:nvPr>
        </p:nvSpPr>
        <p:spPr>
          <a:xfrm>
            <a:off x="1270000" y="4002086"/>
            <a:ext cx="10464800" cy="1130301"/>
          </a:xfrm>
          <a:prstGeom prst="rect">
            <a:avLst/>
          </a:prstGeom>
        </p:spPr>
        <p:txBody>
          <a:bodyPr/>
          <a:lstStyle>
            <a:lvl1pPr defTabSz="490727">
              <a:defRPr b="1" sz="6719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Detailists 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G_4408.jpg" descr="IMG_44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2451" y="0"/>
            <a:ext cx="7005933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B160005 copy.jpg" descr="PB160005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711" y="97267"/>
            <a:ext cx="12369378" cy="92770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art 6"/>
          <p:cNvSpPr txBox="1"/>
          <p:nvPr/>
        </p:nvSpPr>
        <p:spPr>
          <a:xfrm>
            <a:off x="5156906" y="2737858"/>
            <a:ext cx="2690988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73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Part 6</a:t>
            </a:r>
          </a:p>
        </p:txBody>
      </p:sp>
      <p:sp>
        <p:nvSpPr>
          <p:cNvPr id="133" name="The photographers"/>
          <p:cNvSpPr txBox="1"/>
          <p:nvPr/>
        </p:nvSpPr>
        <p:spPr>
          <a:xfrm>
            <a:off x="1932409" y="4765155"/>
            <a:ext cx="9139982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7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 photographers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3190445.jpeg" descr="P319044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20587"/>
            <a:ext cx="13004801" cy="85188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Naturalists ?"/>
          <p:cNvSpPr txBox="1"/>
          <p:nvPr>
            <p:ph type="ctrTitle"/>
          </p:nvPr>
        </p:nvSpPr>
        <p:spPr>
          <a:xfrm>
            <a:off x="1222920" y="2137719"/>
            <a:ext cx="10558960" cy="3483770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Naturalists 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Double-click to edit"/>
          <p:cNvSpPr txBox="1"/>
          <p:nvPr>
            <p:ph type="body" sz="quarter" idx="1"/>
          </p:nvPr>
        </p:nvSpPr>
        <p:spPr>
          <a:xfrm>
            <a:off x="1270000" y="8470900"/>
            <a:ext cx="10464800" cy="1130300"/>
          </a:xfrm>
          <a:prstGeom prst="rect">
            <a:avLst/>
          </a:prstGeom>
        </p:spPr>
        <p:txBody>
          <a:bodyPr/>
          <a:lstStyle/>
          <a:p>
            <a:pPr>
              <a:defRPr b="1" sz="47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80" name="PB200112.jpg" descr="PB2001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810" y="218107"/>
            <a:ext cx="12423180" cy="93173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Double-click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38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83" name="P6040526.jpg" descr="P60405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6553" y="228238"/>
            <a:ext cx="11811415" cy="88585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9030748 copy.jpg" descr="P9030748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0033" y="402708"/>
            <a:ext cx="12524734" cy="83058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Documentarists ?"/>
          <p:cNvSpPr txBox="1"/>
          <p:nvPr>
            <p:ph type="ctrTitle"/>
          </p:nvPr>
        </p:nvSpPr>
        <p:spPr>
          <a:xfrm>
            <a:off x="1222920" y="2137719"/>
            <a:ext cx="10558960" cy="3483770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Documentarists 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9070844 (1).jpg" descr="P9070844 (1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619" y="254876"/>
            <a:ext cx="12847562" cy="85205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G_8433.jpg" descr="IMG_84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55049" y="-1"/>
            <a:ext cx="7076142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3021330 copy.jpg" descr="P3021330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8644" y="296394"/>
            <a:ext cx="6953155" cy="92708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ouble-click to edit"/>
          <p:cNvSpPr txBox="1"/>
          <p:nvPr>
            <p:ph type="body" sz="quarter" idx="1"/>
          </p:nvPr>
        </p:nvSpPr>
        <p:spPr>
          <a:xfrm>
            <a:off x="1270000" y="8570661"/>
            <a:ext cx="10464800" cy="1130301"/>
          </a:xfrm>
          <a:prstGeom prst="rect">
            <a:avLst/>
          </a:prstGeom>
        </p:spPr>
        <p:txBody>
          <a:bodyPr/>
          <a:lstStyle/>
          <a:p>
            <a:pPr>
              <a:defRPr b="1" sz="37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96" name="P7270437.jpg" descr="P72704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74350" y="74923"/>
            <a:ext cx="12556023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lmost everyone takes…"/>
          <p:cNvSpPr txBox="1"/>
          <p:nvPr>
            <p:ph type="title"/>
          </p:nvPr>
        </p:nvSpPr>
        <p:spPr>
          <a:xfrm>
            <a:off x="829432" y="599453"/>
            <a:ext cx="11032368" cy="7145960"/>
          </a:xfrm>
          <a:prstGeom prst="rect">
            <a:avLst/>
          </a:prstGeom>
        </p:spPr>
        <p:txBody>
          <a:bodyPr/>
          <a:lstStyle/>
          <a:p>
            <a:pPr defTabSz="344677">
              <a:defRPr b="1" sz="5546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344677">
              <a:defRPr b="1" sz="4719">
                <a:solidFill>
                  <a:srgbClr val="FFEB44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344677">
              <a:defRPr b="1" sz="5487">
                <a:solidFill>
                  <a:srgbClr val="FFEB4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Almost everyone takes </a:t>
            </a:r>
          </a:p>
          <a:p>
            <a:pPr defTabSz="344677">
              <a:defRPr b="1" sz="5487">
                <a:solidFill>
                  <a:srgbClr val="FFEB4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photos</a:t>
            </a:r>
          </a:p>
          <a:p>
            <a:pPr defTabSz="344677">
              <a:defRPr b="1" sz="5487">
                <a:solidFill>
                  <a:srgbClr val="FFEB4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on our walks,</a:t>
            </a:r>
          </a:p>
          <a:p>
            <a:pPr defTabSz="344677">
              <a:defRPr b="1" sz="4719">
                <a:solidFill>
                  <a:srgbClr val="FFEB44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344677">
              <a:defRPr b="1" sz="4719">
                <a:solidFill>
                  <a:srgbClr val="FFEB4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there are prize-winning </a:t>
            </a:r>
          </a:p>
          <a:p>
            <a:pPr defTabSz="344677">
              <a:defRPr b="1" sz="4719">
                <a:solidFill>
                  <a:srgbClr val="FFEB4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photographers amongst us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ummitteers ?"/>
          <p:cNvSpPr txBox="1"/>
          <p:nvPr>
            <p:ph type="ctrTitle"/>
          </p:nvPr>
        </p:nvSpPr>
        <p:spPr>
          <a:xfrm>
            <a:off x="1270000" y="1811835"/>
            <a:ext cx="10464800" cy="3302001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Summitteers 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G_4255 copy.jpg" descr="IMG_4255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806" y="275853"/>
            <a:ext cx="12623188" cy="84140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G_0831.jpg" descr="IMG_08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1648" y="256858"/>
            <a:ext cx="9831742" cy="92398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Double-click to edit"/>
          <p:cNvSpPr txBox="1"/>
          <p:nvPr>
            <p:ph type="body" sz="quarter" idx="1"/>
          </p:nvPr>
        </p:nvSpPr>
        <p:spPr>
          <a:xfrm>
            <a:off x="1270000" y="8197850"/>
            <a:ext cx="10464800" cy="1130300"/>
          </a:xfrm>
          <a:prstGeom prst="rect">
            <a:avLst/>
          </a:prstGeom>
        </p:spPr>
        <p:txBody>
          <a:bodyPr/>
          <a:lstStyle/>
          <a:p>
            <a:pPr>
              <a:defRPr b="1" sz="37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05" name="IMG_0833.jpg" descr="IMG_08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6382" y="357287"/>
            <a:ext cx="12052036" cy="90390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G_0266.jpg" descr="IMG_026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2641" y="164744"/>
            <a:ext cx="8317493" cy="94241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Double-click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37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10" name="IMG_5160.JPG" descr="IMG_516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1329" y="179337"/>
            <a:ext cx="11423943" cy="85679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9070854.jpg" descr="P907085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9128" y="0"/>
            <a:ext cx="5762367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Double-click to edit"/>
          <p:cNvSpPr txBox="1"/>
          <p:nvPr>
            <p:ph type="body" sz="quarter" idx="1"/>
          </p:nvPr>
        </p:nvSpPr>
        <p:spPr>
          <a:xfrm>
            <a:off x="1270000" y="8655050"/>
            <a:ext cx="10464800" cy="1130300"/>
          </a:xfrm>
          <a:prstGeom prst="rect">
            <a:avLst/>
          </a:prstGeom>
        </p:spPr>
        <p:txBody>
          <a:bodyPr/>
          <a:lstStyle/>
          <a:p>
            <a:pPr>
              <a:defRPr b="1" sz="3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15" name="PB200111.jpg" descr="PB2001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End of Part 6…"/>
          <p:cNvSpPr txBox="1"/>
          <p:nvPr/>
        </p:nvSpPr>
        <p:spPr>
          <a:xfrm>
            <a:off x="4729168" y="3714749"/>
            <a:ext cx="3546464" cy="232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End of Part 6</a:t>
            </a:r>
          </a:p>
          <a:p>
            <a:pPr/>
          </a:p>
          <a:p>
            <a:pPr/>
          </a:p>
          <a:p>
            <a:pPr>
              <a:defRPr b="1" sz="3800">
                <a:latin typeface="Helvetica"/>
                <a:ea typeface="Helvetica"/>
                <a:cs typeface="Helvetica"/>
                <a:sym typeface="Helvetica"/>
              </a:defRPr>
            </a:pPr>
            <a:r>
              <a:t>Photographers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he photographers cover a wide variety of…"/>
          <p:cNvSpPr txBox="1"/>
          <p:nvPr>
            <p:ph type="title"/>
          </p:nvPr>
        </p:nvSpPr>
        <p:spPr>
          <a:xfrm>
            <a:off x="1269623" y="599453"/>
            <a:ext cx="11032369" cy="7145960"/>
          </a:xfrm>
          <a:prstGeom prst="rect">
            <a:avLst/>
          </a:prstGeom>
        </p:spPr>
        <p:txBody>
          <a:bodyPr/>
          <a:lstStyle/>
          <a:p>
            <a:pPr defTabSz="268731">
              <a:defRPr b="1" sz="4324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268731">
              <a:defRPr b="1" sz="3680">
                <a:solidFill>
                  <a:srgbClr val="FFEB44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268731">
              <a:defRPr b="1" sz="3680">
                <a:solidFill>
                  <a:srgbClr val="FFEB44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268731">
              <a:defRPr b="1" sz="3680">
                <a:solidFill>
                  <a:srgbClr val="FFEB44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268731">
              <a:defRPr b="1" sz="3680">
                <a:solidFill>
                  <a:srgbClr val="FFEB44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268731">
              <a:defRPr b="1" sz="4048">
                <a:solidFill>
                  <a:srgbClr val="FFEB4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The photographers cover a wide variety of</a:t>
            </a:r>
          </a:p>
          <a:p>
            <a:pPr defTabSz="268731">
              <a:defRPr b="1" sz="4048">
                <a:solidFill>
                  <a:srgbClr val="FFEB4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subjects,</a:t>
            </a:r>
          </a:p>
          <a:p>
            <a:pPr defTabSz="268731">
              <a:defRPr b="1" sz="3680">
                <a:solidFill>
                  <a:srgbClr val="FFEB44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268731">
              <a:defRPr b="1" sz="3680">
                <a:solidFill>
                  <a:srgbClr val="FFEB44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defTabSz="268731">
              <a:defRPr b="1" sz="4462">
                <a:solidFill>
                  <a:srgbClr val="FFEB4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accordingly, they may be grouped as:</a:t>
            </a:r>
          </a:p>
          <a:p>
            <a:pPr defTabSz="268731">
              <a:defRPr b="1" sz="3680">
                <a:solidFill>
                  <a:srgbClr val="FFEB44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Double-click to edit"/>
          <p:cNvSpPr txBox="1"/>
          <p:nvPr>
            <p:ph type="ctrTitle"/>
          </p:nvPr>
        </p:nvSpPr>
        <p:spPr>
          <a:xfrm>
            <a:off x="1270000" y="2552700"/>
            <a:ext cx="10464800" cy="3302000"/>
          </a:xfrm>
          <a:prstGeom prst="rect">
            <a:avLst/>
          </a:prstGeom>
        </p:spPr>
        <p:txBody>
          <a:bodyPr/>
          <a:lstStyle/>
          <a:p>
            <a:pPr>
              <a:defRPr b="1" sz="8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>
              <a:defRPr b="1" sz="8600">
                <a:latin typeface="Helvetica"/>
                <a:ea typeface="Helvetica"/>
                <a:cs typeface="Helvetica"/>
                <a:sym typeface="Helvetica"/>
              </a:defRPr>
            </a:pPr>
            <a:r>
              <a:t> </a:t>
            </a:r>
          </a:p>
        </p:txBody>
      </p:sp>
      <p:sp>
        <p:nvSpPr>
          <p:cNvPr id="140" name="Panoramists ?"/>
          <p:cNvSpPr txBox="1"/>
          <p:nvPr/>
        </p:nvSpPr>
        <p:spPr>
          <a:xfrm>
            <a:off x="2944564" y="4216400"/>
            <a:ext cx="7115672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8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Panoramists 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G_7604.jpg" descr="IMG_760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6022" y="424127"/>
            <a:ext cx="13004801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Double-click to edit"/>
          <p:cNvSpPr txBox="1"/>
          <p:nvPr>
            <p:ph type="title"/>
          </p:nvPr>
        </p:nvSpPr>
        <p:spPr>
          <a:xfrm>
            <a:off x="1060807" y="7855681"/>
            <a:ext cx="10464801" cy="1422401"/>
          </a:xfrm>
          <a:prstGeom prst="rect">
            <a:avLst/>
          </a:prstGeom>
        </p:spPr>
        <p:txBody>
          <a:bodyPr/>
          <a:lstStyle/>
          <a:p>
            <a:pPr>
              <a:defRPr b="1" sz="61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45" name="P1010302.jpg" descr="P10103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338" y="194504"/>
            <a:ext cx="12486124" cy="9364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9072028.jpg" descr="P90720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587" y="568409"/>
            <a:ext cx="12739626" cy="77391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Dave C nr. Vorlich.JPG" descr="Dave C nr. Vorlic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9289" y="225988"/>
            <a:ext cx="12226222" cy="93016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