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B00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>
            <a:lvl1pPr marL="444500" indent="-444500">
              <a:defRPr sz="3600">
                <a:solidFill>
                  <a:srgbClr val="000000"/>
                </a:solidFill>
              </a:defRPr>
            </a:lvl1pPr>
            <a:lvl2pPr marL="889000" indent="-444500">
              <a:defRPr sz="3600">
                <a:solidFill>
                  <a:srgbClr val="000000"/>
                </a:solidFill>
              </a:defRPr>
            </a:lvl2pPr>
            <a:lvl3pPr marL="1333500" indent="-444500">
              <a:defRPr sz="3600">
                <a:solidFill>
                  <a:srgbClr val="000000"/>
                </a:solidFill>
              </a:defRPr>
            </a:lvl3pPr>
            <a:lvl4pPr marL="1778000" indent="-444500">
              <a:defRPr sz="3600">
                <a:solidFill>
                  <a:srgbClr val="000000"/>
                </a:solidFill>
              </a:defRPr>
            </a:lvl4pPr>
            <a:lvl5pPr marL="2222500" indent="-444500">
              <a:defRPr sz="36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600200" y="330200"/>
            <a:ext cx="9779001" cy="651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21"/>
          </p:nvPr>
        </p:nvSpPr>
        <p:spPr>
          <a:xfrm>
            <a:off x="6642100" y="762000"/>
            <a:ext cx="5494867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6718300" y="1054100"/>
            <a:ext cx="5334000" cy="800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464300" y="5067300"/>
            <a:ext cx="5943600" cy="396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464300" y="762000"/>
            <a:ext cx="584835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23"/>
          </p:nvPr>
        </p:nvSpPr>
        <p:spPr>
          <a:xfrm>
            <a:off x="723900" y="723900"/>
            <a:ext cx="5638801" cy="845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Bearsden and Milngavie…"/>
          <p:cNvSpPr txBox="1"/>
          <p:nvPr>
            <p:ph type="title"/>
          </p:nvPr>
        </p:nvSpPr>
        <p:spPr>
          <a:xfrm>
            <a:off x="952500" y="2095500"/>
            <a:ext cx="11099800" cy="2159000"/>
          </a:xfrm>
          <a:prstGeom prst="rect">
            <a:avLst/>
          </a:prstGeom>
        </p:spPr>
        <p:txBody>
          <a:bodyPr/>
          <a:lstStyle/>
          <a:p>
            <a:pPr>
              <a:defRPr sz="6600">
                <a:solidFill>
                  <a:srgbClr val="4B47FF"/>
                </a:solidFill>
              </a:defRPr>
            </a:pPr>
            <a:r>
              <a:t>Bearsden and Milngavie</a:t>
            </a:r>
          </a:p>
          <a:p>
            <a:pPr>
              <a:defRPr sz="6600">
                <a:solidFill>
                  <a:srgbClr val="4B47FF"/>
                </a:solidFill>
              </a:defRPr>
            </a:pPr>
            <a:r>
              <a:t>Ramblers and Hillwalkers</a:t>
            </a:r>
          </a:p>
        </p:txBody>
      </p:sp>
      <p:sp>
        <p:nvSpPr>
          <p:cNvPr id="129" name="A thematic collection of group’s activities as seen through the lens of…"/>
          <p:cNvSpPr txBox="1"/>
          <p:nvPr/>
        </p:nvSpPr>
        <p:spPr>
          <a:xfrm>
            <a:off x="1602790" y="4994272"/>
            <a:ext cx="9570620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 thematic collection of group’s activities as seen through the lens of </a:t>
            </a:r>
          </a:p>
          <a:p>
            <a:pPr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Peter Bartos’ camera from 2006 to 2021</a:t>
            </a:r>
          </a:p>
        </p:txBody>
      </p:sp>
      <p:sp>
        <p:nvSpPr>
          <p:cNvPr id="130" name="Part 8"/>
          <p:cNvSpPr txBox="1"/>
          <p:nvPr/>
        </p:nvSpPr>
        <p:spPr>
          <a:xfrm>
            <a:off x="5501468" y="7715250"/>
            <a:ext cx="177326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Part 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Winner !"/>
          <p:cNvSpPr txBox="1"/>
          <p:nvPr>
            <p:ph type="body" sz="quarter" idx="1"/>
          </p:nvPr>
        </p:nvSpPr>
        <p:spPr>
          <a:xfrm>
            <a:off x="546100" y="8648700"/>
            <a:ext cx="10464800" cy="1219200"/>
          </a:xfrm>
          <a:prstGeom prst="rect">
            <a:avLst/>
          </a:prstGeom>
        </p:spPr>
        <p:txBody>
          <a:bodyPr/>
          <a:lstStyle/>
          <a:p>
            <a:pPr/>
            <a:r>
              <a:t>Winner !</a:t>
            </a:r>
          </a:p>
        </p:txBody>
      </p:sp>
      <p:pic>
        <p:nvPicPr>
          <p:cNvPr id="162" name="IMG_2854 copy.jpg" descr="IMG_2854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3878" y="203200"/>
            <a:ext cx="11363842" cy="8522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3170387-small.jpg" descr="P3170387-small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9653" r="0" b="9653"/>
          <a:stretch>
            <a:fillRect/>
          </a:stretch>
        </p:blipFill>
        <p:spPr>
          <a:xfrm>
            <a:off x="-820951" y="88900"/>
            <a:ext cx="14951574" cy="90486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7062.jpg" descr="IMG_70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5325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4196887-small.jpg" descr="P4196887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373" y="-525860"/>
            <a:ext cx="73152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2" name="P5106973.jpg" descr="P510697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163" y="-80070"/>
            <a:ext cx="1261958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7030159-small.jpg" descr="P7030159-small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5190" r="0" b="5190"/>
          <a:stretch>
            <a:fillRect/>
          </a:stretch>
        </p:blipFill>
        <p:spPr>
          <a:xfrm>
            <a:off x="30360" y="609599"/>
            <a:ext cx="12272674" cy="742735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8" name="IMG_4254.jpg" descr="IMG_42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1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2" name="IMG_0930.JPG" descr="IMG_09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6" name="P7150656.jpg" descr="P71506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4639" y="-670074"/>
            <a:ext cx="1056586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Not a trig point - but it will do …,"/>
          <p:cNvSpPr txBox="1"/>
          <p:nvPr>
            <p:ph type="body" sz="quarter" idx="1"/>
          </p:nvPr>
        </p:nvSpPr>
        <p:spPr>
          <a:xfrm>
            <a:off x="1270000" y="8606730"/>
            <a:ext cx="10464800" cy="803970"/>
          </a:xfrm>
          <a:prstGeom prst="rect">
            <a:avLst/>
          </a:prstGeom>
        </p:spPr>
        <p:txBody>
          <a:bodyPr/>
          <a:lstStyle/>
          <a:p>
            <a:pPr/>
            <a:r>
              <a:t>Not a trig point - but it will do …,</a:t>
            </a:r>
          </a:p>
        </p:txBody>
      </p:sp>
      <p:pic>
        <p:nvPicPr>
          <p:cNvPr id="190" name="PB301213.jpg" descr="PB3012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7837" y="-762000"/>
            <a:ext cx="12076463" cy="90573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art 8…"/>
          <p:cNvSpPr txBox="1"/>
          <p:nvPr>
            <p:ph type="ctrTitle"/>
          </p:nvPr>
        </p:nvSpPr>
        <p:spPr>
          <a:xfrm>
            <a:off x="1270000" y="2628900"/>
            <a:ext cx="10464800" cy="3302000"/>
          </a:xfrm>
          <a:prstGeom prst="rect">
            <a:avLst/>
          </a:prstGeom>
        </p:spPr>
        <p:txBody>
          <a:bodyPr/>
          <a:lstStyle/>
          <a:p>
            <a:pPr defTabSz="397256">
              <a:defRPr b="1" sz="7208">
                <a:latin typeface="Cambria"/>
                <a:ea typeface="Cambria"/>
                <a:cs typeface="Cambria"/>
                <a:sym typeface="Cambria"/>
              </a:defRPr>
            </a:pPr>
            <a:r>
              <a:rPr sz="5916"/>
              <a:t>Part 8</a:t>
            </a:r>
          </a:p>
          <a:p>
            <a:pPr defTabSz="397256">
              <a:defRPr b="1" sz="7208">
                <a:solidFill>
                  <a:srgbClr val="FFEEAE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397256">
              <a:defRPr b="1" sz="8296">
                <a:solidFill>
                  <a:srgbClr val="FFEEAE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Trigpoint !</a:t>
            </a:r>
          </a:p>
        </p:txBody>
      </p:sp>
      <p:sp>
        <p:nvSpPr>
          <p:cNvPr id="133" name="Always a reassuring find .."/>
          <p:cNvSpPr txBox="1"/>
          <p:nvPr>
            <p:ph type="subTitle" sz="quarter" idx="1"/>
          </p:nvPr>
        </p:nvSpPr>
        <p:spPr>
          <a:xfrm>
            <a:off x="1270000" y="6654800"/>
            <a:ext cx="10464800" cy="1130300"/>
          </a:xfrm>
          <a:prstGeom prst="rect">
            <a:avLst/>
          </a:prstGeom>
        </p:spPr>
        <p:txBody>
          <a:bodyPr/>
          <a:lstStyle>
            <a:lvl1pPr>
              <a:defRPr b="1" sz="3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Always a reassuring find ..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No visibility - but a happy summit party!"/>
          <p:cNvSpPr txBox="1"/>
          <p:nvPr>
            <p:ph type="body" sz="quarter" idx="1"/>
          </p:nvPr>
        </p:nvSpPr>
        <p:spPr>
          <a:xfrm>
            <a:off x="1270000" y="8683376"/>
            <a:ext cx="10464800" cy="557760"/>
          </a:xfrm>
          <a:prstGeom prst="rect">
            <a:avLst/>
          </a:prstGeom>
        </p:spPr>
        <p:txBody>
          <a:bodyPr/>
          <a:lstStyle>
            <a:lvl1pPr defTabSz="554990">
              <a:defRPr sz="3040"/>
            </a:lvl1pPr>
          </a:lstStyle>
          <a:p>
            <a:pPr/>
            <a:r>
              <a:t>No visibility - but a happy summit party!</a:t>
            </a:r>
          </a:p>
        </p:txBody>
      </p:sp>
      <p:pic>
        <p:nvPicPr>
          <p:cNvPr id="193" name="thumb_IMG_3661_1024.jpg" descr="thumb_IMG_3661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278" y="63500"/>
            <a:ext cx="11382244" cy="85366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art 8…"/>
          <p:cNvSpPr txBox="1"/>
          <p:nvPr>
            <p:ph type="ctrTitle"/>
          </p:nvPr>
        </p:nvSpPr>
        <p:spPr>
          <a:xfrm>
            <a:off x="1270000" y="2628900"/>
            <a:ext cx="10464800" cy="3302000"/>
          </a:xfrm>
          <a:prstGeom prst="rect">
            <a:avLst/>
          </a:prstGeom>
        </p:spPr>
        <p:txBody>
          <a:bodyPr/>
          <a:lstStyle/>
          <a:p>
            <a:pPr defTabSz="397256">
              <a:defRPr b="1" sz="7208">
                <a:latin typeface="Cambria"/>
                <a:ea typeface="Cambria"/>
                <a:cs typeface="Cambria"/>
                <a:sym typeface="Cambria"/>
              </a:defRPr>
            </a:pPr>
            <a:r>
              <a:rPr sz="5916"/>
              <a:t>Part 8</a:t>
            </a:r>
          </a:p>
          <a:p>
            <a:pPr defTabSz="397256">
              <a:defRPr b="1" sz="7208">
                <a:solidFill>
                  <a:srgbClr val="FFEEAE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397256">
              <a:defRPr b="1" sz="8296">
                <a:solidFill>
                  <a:srgbClr val="FFEEAE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Trigpoint !</a:t>
            </a:r>
          </a:p>
        </p:txBody>
      </p:sp>
      <p:sp>
        <p:nvSpPr>
          <p:cNvPr id="196" name="Q1. Which trigpoint was at the lowest altitude…"/>
          <p:cNvSpPr txBox="1"/>
          <p:nvPr>
            <p:ph type="subTitle" sz="half" idx="1"/>
          </p:nvPr>
        </p:nvSpPr>
        <p:spPr>
          <a:xfrm>
            <a:off x="1020439" y="6883400"/>
            <a:ext cx="10963921" cy="2555677"/>
          </a:xfrm>
          <a:prstGeom prst="rect">
            <a:avLst/>
          </a:prstGeom>
        </p:spPr>
        <p:txBody>
          <a:bodyPr/>
          <a:lstStyle/>
          <a:p>
            <a:pPr defTabSz="315468">
              <a:defRPr b="1" sz="2430">
                <a:latin typeface="Helvetica"/>
                <a:ea typeface="Helvetica"/>
                <a:cs typeface="Helvetica"/>
                <a:sym typeface="Helvetica"/>
              </a:defRPr>
            </a:pPr>
            <a:r>
              <a:t>Q1. Which trigpoint was at the lowest altitude </a:t>
            </a:r>
          </a:p>
          <a:p>
            <a:pPr defTabSz="315468">
              <a:defRPr b="1" sz="2430">
                <a:latin typeface="Helvetica"/>
                <a:ea typeface="Helvetica"/>
                <a:cs typeface="Helvetica"/>
                <a:sym typeface="Helvetica"/>
              </a:defRPr>
            </a:pPr>
            <a:r>
              <a:t>Q2. Which trigpoint was at the highest altitude</a:t>
            </a:r>
          </a:p>
          <a:p>
            <a:pPr defTabSz="315468">
              <a:defRPr b="1" sz="2430">
                <a:latin typeface="Helvetica"/>
                <a:ea typeface="Helvetica"/>
                <a:cs typeface="Helvetica"/>
                <a:sym typeface="Helvetica"/>
              </a:defRPr>
            </a:pPr>
            <a:r>
              <a:t>Q3.Estimate the altitudes of (1) and (2).</a:t>
            </a:r>
          </a:p>
          <a:p>
            <a:pPr defTabSz="315468">
              <a:defRPr b="1" sz="2430">
                <a:latin typeface="Helvetica"/>
                <a:ea typeface="Helvetica"/>
                <a:cs typeface="Helvetica"/>
                <a:sym typeface="Helvetica"/>
              </a:defRPr>
            </a:pPr>
            <a:r>
              <a:t>(Questions - optional - answers by email to PB)</a:t>
            </a:r>
          </a:p>
          <a:p>
            <a:pPr defTabSz="315468">
              <a:defRPr b="1" sz="2484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315468">
              <a:defRPr b="1" sz="1728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</a:t>
            </a:r>
          </a:p>
        </p:txBody>
      </p:sp>
      <p:sp>
        <p:nvSpPr>
          <p:cNvPr id="136" name="The trig point should be here!"/>
          <p:cNvSpPr txBox="1"/>
          <p:nvPr>
            <p:ph type="body" sz="quarter" idx="1"/>
          </p:nvPr>
        </p:nvSpPr>
        <p:spPr>
          <a:xfrm>
            <a:off x="1270000" y="9083327"/>
            <a:ext cx="10464800" cy="327373"/>
          </a:xfrm>
          <a:prstGeom prst="rect">
            <a:avLst/>
          </a:prstGeom>
        </p:spPr>
        <p:txBody>
          <a:bodyPr/>
          <a:lstStyle>
            <a:lvl1pPr defTabSz="274574">
              <a:defRPr b="1" sz="1504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trig point should be here!</a:t>
            </a:r>
          </a:p>
        </p:txBody>
      </p:sp>
      <p:pic>
        <p:nvPicPr>
          <p:cNvPr id="137" name="P5280476.JPG" descr="P528047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8355" y="-680324"/>
            <a:ext cx="13004801" cy="96527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HERE IT IS - but WHERE IS THIS TRIG POINT ?"/>
          <p:cNvSpPr txBox="1"/>
          <p:nvPr>
            <p:ph type="body" sz="quarter" idx="1"/>
          </p:nvPr>
        </p:nvSpPr>
        <p:spPr>
          <a:xfrm>
            <a:off x="1270000" y="8951515"/>
            <a:ext cx="10464800" cy="459185"/>
          </a:xfrm>
          <a:prstGeom prst="rect">
            <a:avLst/>
          </a:prstGeom>
        </p:spPr>
        <p:txBody>
          <a:bodyPr/>
          <a:lstStyle>
            <a:lvl1pPr defTabSz="432308">
              <a:defRPr sz="2368"/>
            </a:lvl1pPr>
          </a:lstStyle>
          <a:p>
            <a:pPr/>
            <a:r>
              <a:t>HERE IT IS - but WHERE IS THIS TRIG POINT ?</a:t>
            </a:r>
          </a:p>
        </p:txBody>
      </p:sp>
      <p:pic>
        <p:nvPicPr>
          <p:cNvPr id="141" name="IMG_2113.jpg" descr="IMG_21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800" y="12700"/>
            <a:ext cx="11865248" cy="8898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7200413.jpg" descr="P72004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54984"/>
            <a:ext cx="13004800" cy="8222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P5256990-small.jpg" descr="P5256990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2261301-small.jpg" descr="P2261301-small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9653" r="0" b="9653"/>
          <a:stretch>
            <a:fillRect/>
          </a:stretch>
        </p:blipFill>
        <p:spPr>
          <a:xfrm>
            <a:off x="166687" y="913407"/>
            <a:ext cx="12671446" cy="7668694"/>
          </a:xfrm>
          <a:prstGeom prst="rect">
            <a:avLst/>
          </a:prstGeom>
        </p:spPr>
      </p:pic>
      <p:sp>
        <p:nvSpPr>
          <p:cNvPr id="150" name="Double-click to edit"/>
          <p:cNvSpPr txBox="1"/>
          <p:nvPr>
            <p:ph type="title"/>
          </p:nvPr>
        </p:nvSpPr>
        <p:spPr>
          <a:xfrm>
            <a:off x="2527300" y="6210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P7200412-small.jpg" descr="P7200412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P3021327.jpg" descr="P30213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3283" y="132853"/>
            <a:ext cx="720047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